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3" r:id="rId2"/>
    <p:sldId id="278" r:id="rId3"/>
    <p:sldId id="279" r:id="rId4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7F"/>
    <a:srgbClr val="D5E3E9"/>
    <a:srgbClr val="00A0E9"/>
    <a:srgbClr val="969696"/>
    <a:srgbClr val="DB6F26"/>
    <a:srgbClr val="009944"/>
    <a:srgbClr val="E0CB8D"/>
    <a:srgbClr val="00A047"/>
    <a:srgbClr val="6C3236"/>
    <a:srgbClr val="FDF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86175" autoAdjust="0"/>
  </p:normalViewPr>
  <p:slideViewPr>
    <p:cSldViewPr snapToGrid="0">
      <p:cViewPr varScale="1">
        <p:scale>
          <a:sx n="106" d="100"/>
          <a:sy n="106" d="100"/>
        </p:scale>
        <p:origin x="253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8563756-2E0B-4E45-A9B7-4EE5A506528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19D5FCC-C177-4DB7-BAAA-21DD7B6B47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92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D5FCC-C177-4DB7-BAAA-21DD7B6B478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94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D5FCC-C177-4DB7-BAAA-21DD7B6B478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22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D5FCC-C177-4DB7-BAAA-21DD7B6B478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76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77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63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39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72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63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51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32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02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07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64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46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D86E-7878-417C-9304-67BF9EC9BEF4}" type="datetimeFigureOut">
              <a:rPr lang="zh-TW" altLang="en-US" smtClean="0"/>
              <a:t>2025/1/19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2C46-91F2-4FA7-9780-1FBA1AFDB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63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url.cc/G5lL5v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標題 2">
            <a:extLst>
              <a:ext uri="{FF2B5EF4-FFF2-40B4-BE49-F238E27FC236}">
                <a16:creationId xmlns:a16="http://schemas.microsoft.com/office/drawing/2014/main" id="{D29A48D1-D754-4C66-AB7B-785400BA8525}"/>
              </a:ext>
            </a:extLst>
          </p:cNvPr>
          <p:cNvSpPr txBox="1">
            <a:spLocks/>
          </p:cNvSpPr>
          <p:nvPr/>
        </p:nvSpPr>
        <p:spPr bwMode="auto">
          <a:xfrm>
            <a:off x="6350" y="222250"/>
            <a:ext cx="9137650" cy="8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zh-TW" altLang="en-US" sz="4000" kern="0" dirty="0">
                <a:solidFill>
                  <a:srgbClr val="5F5F5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研究成果</a:t>
            </a: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1A4C1F97-6040-42D0-8A3F-D110259C4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10" y="118794"/>
            <a:ext cx="1313869" cy="900000"/>
          </a:xfrm>
          <a:prstGeom prst="rect">
            <a:avLst/>
          </a:prstGeom>
        </p:spPr>
      </p:pic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BEF3C3F5-8B4E-4709-B361-53E363D8AB0D}"/>
              </a:ext>
            </a:extLst>
          </p:cNvPr>
          <p:cNvCxnSpPr/>
          <p:nvPr/>
        </p:nvCxnSpPr>
        <p:spPr bwMode="auto">
          <a:xfrm>
            <a:off x="0" y="1093790"/>
            <a:ext cx="9144000" cy="0"/>
          </a:xfrm>
          <a:prstGeom prst="line">
            <a:avLst/>
          </a:prstGeom>
          <a:noFill/>
          <a:ln w="38100" cap="flat" cmpd="sng" algn="ctr">
            <a:gradFill flip="none" rotWithShape="1">
              <a:gsLst>
                <a:gs pos="0">
                  <a:srgbClr val="FF0066"/>
                </a:gs>
                <a:gs pos="50000">
                  <a:srgbClr val="7030A0"/>
                </a:gs>
                <a:gs pos="100000">
                  <a:srgbClr val="0099FF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555AA69B-136F-4F2F-8EB2-4B011023D65D}"/>
              </a:ext>
            </a:extLst>
          </p:cNvPr>
          <p:cNvCxnSpPr/>
          <p:nvPr/>
        </p:nvCxnSpPr>
        <p:spPr bwMode="auto">
          <a:xfrm>
            <a:off x="6350" y="1093790"/>
            <a:ext cx="9144000" cy="0"/>
          </a:xfrm>
          <a:prstGeom prst="line">
            <a:avLst/>
          </a:prstGeom>
          <a:noFill/>
          <a:ln w="38100" cap="flat" cmpd="sng" algn="ctr">
            <a:gradFill flip="none" rotWithShape="1">
              <a:gsLst>
                <a:gs pos="50000">
                  <a:srgbClr val="D5E3E9"/>
                </a:gs>
                <a:gs pos="0">
                  <a:srgbClr val="00A0E9"/>
                </a:gs>
                <a:gs pos="100000">
                  <a:srgbClr val="00A047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2A193DDE-9CA6-4057-8FF9-5AAD55BDCE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" r="43833"/>
          <a:stretch/>
        </p:blipFill>
        <p:spPr>
          <a:xfrm>
            <a:off x="4730867" y="4606401"/>
            <a:ext cx="4333212" cy="2057028"/>
          </a:xfrm>
          <a:prstGeom prst="rect">
            <a:avLst/>
          </a:prstGeom>
        </p:spPr>
      </p:pic>
      <p:sp>
        <p:nvSpPr>
          <p:cNvPr id="23" name="Text Box 137">
            <a:extLst>
              <a:ext uri="{FF2B5EF4-FFF2-40B4-BE49-F238E27FC236}">
                <a16:creationId xmlns:a16="http://schemas.microsoft.com/office/drawing/2014/main" id="{09B8B725-11A5-4214-AAE4-4F3DB0C5C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746" y="4147172"/>
            <a:ext cx="2699457" cy="4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Ctr="1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buClr>
                <a:srgbClr val="000000"/>
              </a:buClr>
              <a:buSzPct val="125000"/>
            </a:pPr>
            <a:r>
              <a:rPr kumimoji="1" lang="zh-TW" altLang="en-US" dirty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心律變異度感測</a:t>
            </a:r>
            <a:endParaRPr kumimoji="1" lang="en-US" altLang="zh-TW" dirty="0">
              <a:solidFill>
                <a:srgbClr val="ED7D3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  <p:sp>
        <p:nvSpPr>
          <p:cNvPr id="24" name="Text Box 137">
            <a:extLst>
              <a:ext uri="{FF2B5EF4-FFF2-40B4-BE49-F238E27FC236}">
                <a16:creationId xmlns:a16="http://schemas.microsoft.com/office/drawing/2014/main" id="{C01E8763-3E40-40D3-A658-C62F3BC2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285" y="3939977"/>
            <a:ext cx="1622239" cy="4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Ctr="1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buClr>
                <a:srgbClr val="000000"/>
              </a:buClr>
              <a:buSzPct val="125000"/>
            </a:pPr>
            <a:r>
              <a:rPr kumimoji="1" lang="zh-TW" altLang="en-US" dirty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位移感測</a:t>
            </a:r>
            <a:endParaRPr kumimoji="1" lang="en-US" altLang="zh-TW" dirty="0">
              <a:solidFill>
                <a:srgbClr val="ED7D3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961ED06-B38A-4185-B3D4-1DFC77D350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666"/>
          <a:stretch/>
        </p:blipFill>
        <p:spPr>
          <a:xfrm>
            <a:off x="38252" y="4399206"/>
            <a:ext cx="2387517" cy="234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5CDB41C-D797-4643-9D19-2558C5F941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845"/>
          <a:stretch/>
        </p:blipFill>
        <p:spPr>
          <a:xfrm>
            <a:off x="2515404" y="4399206"/>
            <a:ext cx="2285477" cy="2340000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4A4DBF54-7FA6-4264-A9FE-BAD81BD98212}"/>
              </a:ext>
            </a:extLst>
          </p:cNvPr>
          <p:cNvSpPr txBox="1"/>
          <p:nvPr/>
        </p:nvSpPr>
        <p:spPr>
          <a:xfrm>
            <a:off x="871006" y="4888142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7F007F"/>
                </a:solidFill>
              </a:rPr>
              <a:t>100 cm</a:t>
            </a:r>
            <a:endParaRPr lang="zh-TW" altLang="en-US" sz="2400" b="1" dirty="0">
              <a:solidFill>
                <a:srgbClr val="7F007F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98F4E8-E58F-4EFB-A03C-8D6B38C6B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" y="118794"/>
            <a:ext cx="900000" cy="900000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1EF32771-37E5-46CD-AFA5-EFA5C550A070}"/>
              </a:ext>
            </a:extLst>
          </p:cNvPr>
          <p:cNvSpPr txBox="1"/>
          <p:nvPr/>
        </p:nvSpPr>
        <p:spPr>
          <a:xfrm>
            <a:off x="3008765" y="4888142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7F007F"/>
                </a:solidFill>
              </a:rPr>
              <a:t>125 um</a:t>
            </a:r>
            <a:endParaRPr lang="zh-TW" altLang="en-US" sz="2400" b="1" dirty="0">
              <a:solidFill>
                <a:srgbClr val="7F007F"/>
              </a:solidFill>
            </a:endParaRPr>
          </a:p>
        </p:txBody>
      </p:sp>
      <p:sp>
        <p:nvSpPr>
          <p:cNvPr id="30" name="Text Box 137">
            <a:extLst>
              <a:ext uri="{FF2B5EF4-FFF2-40B4-BE49-F238E27FC236}">
                <a16:creationId xmlns:a16="http://schemas.microsoft.com/office/drawing/2014/main" id="{AFAFDFB1-BDE6-40EE-8CF6-3A033D58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490" y="1209838"/>
            <a:ext cx="1622239" cy="4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Ctr="1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buClr>
                <a:srgbClr val="000000"/>
              </a:buClr>
              <a:buSzPct val="125000"/>
            </a:pPr>
            <a:r>
              <a:rPr kumimoji="1" lang="zh-TW" altLang="en-US" dirty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室內定位</a:t>
            </a:r>
            <a:endParaRPr kumimoji="1" lang="en-US" altLang="zh-TW" dirty="0">
              <a:solidFill>
                <a:srgbClr val="ED7D3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89995809-84E5-4063-84F0-8CBC720A2F9A}"/>
              </a:ext>
            </a:extLst>
          </p:cNvPr>
          <p:cNvGrpSpPr/>
          <p:nvPr/>
        </p:nvGrpSpPr>
        <p:grpSpPr>
          <a:xfrm>
            <a:off x="4864181" y="1876262"/>
            <a:ext cx="4131716" cy="2168112"/>
            <a:chOff x="2703785" y="1731784"/>
            <a:chExt cx="4131716" cy="2168112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2EF844C9-AF6B-4A9B-90BA-85EABCA5A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03785" y="1731784"/>
              <a:ext cx="2011428" cy="2160000"/>
            </a:xfrm>
            <a:prstGeom prst="rect">
              <a:avLst/>
            </a:prstGeom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E1A5289B-A2E8-48DF-AF6A-351501E0A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78" r="4876"/>
            <a:stretch/>
          </p:blipFill>
          <p:spPr>
            <a:xfrm>
              <a:off x="4413134" y="1739896"/>
              <a:ext cx="2422367" cy="2160000"/>
            </a:xfrm>
            <a:prstGeom prst="rect">
              <a:avLst/>
            </a:prstGeom>
          </p:spPr>
        </p:pic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21989E41-DF4A-4295-8659-319356DF741D}"/>
              </a:ext>
            </a:extLst>
          </p:cNvPr>
          <p:cNvGrpSpPr/>
          <p:nvPr/>
        </p:nvGrpSpPr>
        <p:grpSpPr>
          <a:xfrm>
            <a:off x="6350" y="1669067"/>
            <a:ext cx="4857831" cy="2160000"/>
            <a:chOff x="4922409" y="3781591"/>
            <a:chExt cx="4857831" cy="2160000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F875F7C7-D0F3-4FC1-808F-6BF4D2DAB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311" t="2298" r="1437" b="2468"/>
            <a:stretch/>
          </p:blipFill>
          <p:spPr>
            <a:xfrm>
              <a:off x="4922409" y="3781591"/>
              <a:ext cx="2944531" cy="2160000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219FB389-4CC7-487F-B687-777AB9FC6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8756"/>
            <a:stretch/>
          </p:blipFill>
          <p:spPr>
            <a:xfrm>
              <a:off x="7522929" y="3781591"/>
              <a:ext cx="2257311" cy="2160000"/>
            </a:xfrm>
            <a:prstGeom prst="rect">
              <a:avLst/>
            </a:prstGeom>
          </p:spPr>
        </p:pic>
      </p:grpSp>
      <p:sp>
        <p:nvSpPr>
          <p:cNvPr id="42" name="Text Box 137">
            <a:extLst>
              <a:ext uri="{FF2B5EF4-FFF2-40B4-BE49-F238E27FC236}">
                <a16:creationId xmlns:a16="http://schemas.microsoft.com/office/drawing/2014/main" id="{89CACC8C-79DF-4F71-8E12-7B6E8D05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384" y="1140370"/>
            <a:ext cx="1622239" cy="4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Ctr="1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buClr>
                <a:srgbClr val="000000"/>
              </a:buClr>
              <a:buSzPct val="125000"/>
            </a:pPr>
            <a:r>
              <a:rPr kumimoji="1" lang="zh-TW" altLang="en-US" dirty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存在感測</a:t>
            </a:r>
            <a:endParaRPr kumimoji="1" lang="en-US" altLang="zh-TW" dirty="0">
              <a:solidFill>
                <a:srgbClr val="ED7D3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91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標題 2">
            <a:extLst>
              <a:ext uri="{FF2B5EF4-FFF2-40B4-BE49-F238E27FC236}">
                <a16:creationId xmlns:a16="http://schemas.microsoft.com/office/drawing/2014/main" id="{D29A48D1-D754-4C66-AB7B-785400BA8525}"/>
              </a:ext>
            </a:extLst>
          </p:cNvPr>
          <p:cNvSpPr txBox="1">
            <a:spLocks/>
          </p:cNvSpPr>
          <p:nvPr/>
        </p:nvSpPr>
        <p:spPr bwMode="auto">
          <a:xfrm>
            <a:off x="6350" y="222250"/>
            <a:ext cx="9137650" cy="8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zh-TW" altLang="en-US" sz="4000" kern="0" dirty="0">
                <a:solidFill>
                  <a:srgbClr val="5F5F5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專題研究</a:t>
            </a: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1A4C1F97-6040-42D0-8A3F-D110259C4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10" y="118794"/>
            <a:ext cx="1313869" cy="900000"/>
          </a:xfrm>
          <a:prstGeom prst="rect">
            <a:avLst/>
          </a:prstGeom>
        </p:spPr>
      </p:pic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BEF3C3F5-8B4E-4709-B361-53E363D8AB0D}"/>
              </a:ext>
            </a:extLst>
          </p:cNvPr>
          <p:cNvCxnSpPr/>
          <p:nvPr/>
        </p:nvCxnSpPr>
        <p:spPr bwMode="auto">
          <a:xfrm>
            <a:off x="0" y="1093790"/>
            <a:ext cx="9144000" cy="0"/>
          </a:xfrm>
          <a:prstGeom prst="line">
            <a:avLst/>
          </a:prstGeom>
          <a:noFill/>
          <a:ln w="38100" cap="flat" cmpd="sng" algn="ctr">
            <a:gradFill flip="none" rotWithShape="1">
              <a:gsLst>
                <a:gs pos="0">
                  <a:srgbClr val="FF0066"/>
                </a:gs>
                <a:gs pos="50000">
                  <a:srgbClr val="7030A0"/>
                </a:gs>
                <a:gs pos="100000">
                  <a:srgbClr val="0099FF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555AA69B-136F-4F2F-8EB2-4B011023D65D}"/>
              </a:ext>
            </a:extLst>
          </p:cNvPr>
          <p:cNvCxnSpPr/>
          <p:nvPr/>
        </p:nvCxnSpPr>
        <p:spPr bwMode="auto">
          <a:xfrm>
            <a:off x="6350" y="1093790"/>
            <a:ext cx="9144000" cy="0"/>
          </a:xfrm>
          <a:prstGeom prst="line">
            <a:avLst/>
          </a:prstGeom>
          <a:noFill/>
          <a:ln w="38100" cap="flat" cmpd="sng" algn="ctr">
            <a:gradFill flip="none" rotWithShape="1">
              <a:gsLst>
                <a:gs pos="50000">
                  <a:srgbClr val="D5E3E9"/>
                </a:gs>
                <a:gs pos="0">
                  <a:srgbClr val="00A0E9"/>
                </a:gs>
                <a:gs pos="100000">
                  <a:srgbClr val="00A047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0A98F4E8-E58F-4EFB-A03C-8D6B38C6B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" y="118794"/>
            <a:ext cx="900000" cy="900000"/>
          </a:xfrm>
          <a:prstGeom prst="rect">
            <a:avLst/>
          </a:prstGeom>
        </p:spPr>
      </p:pic>
      <p:sp>
        <p:nvSpPr>
          <p:cNvPr id="42" name="Text Box 137">
            <a:extLst>
              <a:ext uri="{FF2B5EF4-FFF2-40B4-BE49-F238E27FC236}">
                <a16:creationId xmlns:a16="http://schemas.microsoft.com/office/drawing/2014/main" id="{89CACC8C-79DF-4F71-8E12-7B6E8D05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1225239"/>
            <a:ext cx="9150350" cy="108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Ctr="1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dirty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專題方向：</a:t>
            </a:r>
            <a:br>
              <a:rPr kumimoji="1" lang="en-US" altLang="zh-TW" dirty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</a:br>
            <a:r>
              <a:rPr kumimoji="1" lang="zh-TW" altLang="en-US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</a:rPr>
              <a:t>微波被動電路→微波主動電路→雷達系統、無線通訊系統</a:t>
            </a:r>
            <a:endParaRPr kumimoji="1" lang="en-US" altLang="zh-TW" dirty="0">
              <a:solidFill>
                <a:srgbClr val="7F007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</a:endParaRPr>
          </a:p>
        </p:txBody>
      </p:sp>
      <p:sp>
        <p:nvSpPr>
          <p:cNvPr id="21" name="Text Box 137">
            <a:extLst>
              <a:ext uri="{FF2B5EF4-FFF2-40B4-BE49-F238E27FC236}">
                <a16:creationId xmlns:a16="http://schemas.microsoft.com/office/drawing/2014/main" id="{955CF8E7-9FE6-4249-8500-5FB5509E9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2412391"/>
            <a:ext cx="9150350" cy="16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Ctr="1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dirty="0">
                <a:solidFill>
                  <a:srgbClr val="ED7D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建議修課清單</a:t>
            </a:r>
            <a:r>
              <a:rPr kumimoji="1" lang="en-US" altLang="zh-TW" dirty="0">
                <a:solidFill>
                  <a:srgbClr val="ED7D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dirty="0">
                <a:solidFill>
                  <a:srgbClr val="ED7D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大學部</a:t>
            </a:r>
            <a:r>
              <a:rPr kumimoji="1" lang="en-US" altLang="zh-TW" dirty="0">
                <a:solidFill>
                  <a:srgbClr val="ED7D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en-US" dirty="0">
                <a:solidFill>
                  <a:srgbClr val="ED7D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br>
              <a:rPr kumimoji="1" lang="en-US" altLang="zh-TW" dirty="0">
                <a:solidFill>
                  <a:srgbClr val="ED7D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1" lang="zh-TW" altLang="en-US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微波工程</a:t>
            </a:r>
            <a:r>
              <a:rPr kumimoji="1" lang="en-US" altLang="zh-TW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(EE3502)</a:t>
            </a:r>
            <a:r>
              <a:rPr kumimoji="1" lang="zh-TW" altLang="en-US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、微波放大器設計</a:t>
            </a:r>
            <a:r>
              <a:rPr kumimoji="1" lang="en-US" altLang="zh-TW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(EE3514)</a:t>
            </a:r>
            <a:r>
              <a:rPr kumimoji="1" lang="zh-TW" altLang="en-US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、天線工程概論</a:t>
            </a:r>
            <a:r>
              <a:rPr kumimoji="1" lang="en-US" altLang="zh-TW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(EE4505)</a:t>
            </a:r>
          </a:p>
        </p:txBody>
      </p:sp>
      <p:sp>
        <p:nvSpPr>
          <p:cNvPr id="22" name="Text Box 137">
            <a:extLst>
              <a:ext uri="{FF2B5EF4-FFF2-40B4-BE49-F238E27FC236}">
                <a16:creationId xmlns:a16="http://schemas.microsoft.com/office/drawing/2014/main" id="{6082D948-886F-44A3-AC04-EA9FEEAB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4116607"/>
            <a:ext cx="9137649" cy="21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Ctr="1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dirty="0">
                <a:solidFill>
                  <a:srgbClr val="ED7D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建議修課清單</a:t>
            </a:r>
            <a:r>
              <a:rPr kumimoji="1" lang="en-US" altLang="zh-TW" dirty="0">
                <a:solidFill>
                  <a:srgbClr val="ED7D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dirty="0">
                <a:solidFill>
                  <a:srgbClr val="ED7D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研究所</a:t>
            </a:r>
            <a:r>
              <a:rPr kumimoji="1" lang="en-US" altLang="zh-TW" dirty="0">
                <a:solidFill>
                  <a:srgbClr val="ED7D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en-US" dirty="0">
                <a:solidFill>
                  <a:srgbClr val="ED7D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kumimoji="1" lang="en-US" altLang="zh-TW" dirty="0">
              <a:solidFill>
                <a:srgbClr val="ED7D3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微波電路與系統</a:t>
            </a:r>
            <a:r>
              <a:rPr kumimoji="1" lang="en-US" altLang="zh-TW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(EE5540)</a:t>
            </a:r>
            <a:r>
              <a:rPr kumimoji="1" lang="zh-TW" altLang="en-US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、國際電磁波實作操練</a:t>
            </a:r>
            <a:r>
              <a:rPr kumimoji="1" lang="en-US" altLang="zh-TW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(EE5543)</a:t>
            </a:r>
            <a:br>
              <a:rPr kumimoji="1" lang="en-US" altLang="zh-TW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1" lang="zh-TW" altLang="en-US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、射頻通訊電路設計</a:t>
            </a:r>
            <a:r>
              <a:rPr kumimoji="1" lang="en-US" altLang="zh-TW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(EE5514)</a:t>
            </a:r>
            <a:r>
              <a:rPr kumimoji="1" lang="zh-TW" altLang="en-US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、雷達系統導論</a:t>
            </a:r>
            <a:r>
              <a:rPr kumimoji="1" lang="en-US" altLang="zh-TW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(EE5542)</a:t>
            </a:r>
            <a:r>
              <a:rPr kumimoji="1" lang="zh-TW" altLang="en-US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、個人無線通訊系統架構和實行</a:t>
            </a:r>
            <a:r>
              <a:rPr kumimoji="1" lang="en-US" altLang="zh-TW" dirty="0">
                <a:solidFill>
                  <a:srgbClr val="7F007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(ICE530)</a:t>
            </a:r>
          </a:p>
        </p:txBody>
      </p:sp>
    </p:spTree>
    <p:extLst>
      <p:ext uri="{BB962C8B-B14F-4D97-AF65-F5344CB8AC3E}">
        <p14:creationId xmlns:p14="http://schemas.microsoft.com/office/powerpoint/2010/main" val="84076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標題 2">
            <a:extLst>
              <a:ext uri="{FF2B5EF4-FFF2-40B4-BE49-F238E27FC236}">
                <a16:creationId xmlns:a16="http://schemas.microsoft.com/office/drawing/2014/main" id="{D29A48D1-D754-4C66-AB7B-785400BA8525}"/>
              </a:ext>
            </a:extLst>
          </p:cNvPr>
          <p:cNvSpPr txBox="1">
            <a:spLocks/>
          </p:cNvSpPr>
          <p:nvPr/>
        </p:nvSpPr>
        <p:spPr bwMode="auto">
          <a:xfrm>
            <a:off x="6350" y="222250"/>
            <a:ext cx="9137650" cy="8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zh-TW" altLang="en-US" sz="4000" kern="0" dirty="0">
                <a:solidFill>
                  <a:srgbClr val="5F5F5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學術績效</a:t>
            </a: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1A4C1F97-6040-42D0-8A3F-D110259C4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10" y="118794"/>
            <a:ext cx="1313869" cy="900000"/>
          </a:xfrm>
          <a:prstGeom prst="rect">
            <a:avLst/>
          </a:prstGeom>
        </p:spPr>
      </p:pic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BEF3C3F5-8B4E-4709-B361-53E363D8AB0D}"/>
              </a:ext>
            </a:extLst>
          </p:cNvPr>
          <p:cNvCxnSpPr/>
          <p:nvPr/>
        </p:nvCxnSpPr>
        <p:spPr bwMode="auto">
          <a:xfrm>
            <a:off x="0" y="1093790"/>
            <a:ext cx="9144000" cy="0"/>
          </a:xfrm>
          <a:prstGeom prst="line">
            <a:avLst/>
          </a:prstGeom>
          <a:noFill/>
          <a:ln w="38100" cap="flat" cmpd="sng" algn="ctr">
            <a:gradFill flip="none" rotWithShape="1">
              <a:gsLst>
                <a:gs pos="0">
                  <a:srgbClr val="FF0066"/>
                </a:gs>
                <a:gs pos="50000">
                  <a:srgbClr val="7030A0"/>
                </a:gs>
                <a:gs pos="100000">
                  <a:srgbClr val="0099FF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555AA69B-136F-4F2F-8EB2-4B011023D65D}"/>
              </a:ext>
            </a:extLst>
          </p:cNvPr>
          <p:cNvCxnSpPr/>
          <p:nvPr/>
        </p:nvCxnSpPr>
        <p:spPr bwMode="auto">
          <a:xfrm>
            <a:off x="6350" y="1093790"/>
            <a:ext cx="9144000" cy="0"/>
          </a:xfrm>
          <a:prstGeom prst="line">
            <a:avLst/>
          </a:prstGeom>
          <a:noFill/>
          <a:ln w="38100" cap="flat" cmpd="sng" algn="ctr">
            <a:gradFill flip="none" rotWithShape="1">
              <a:gsLst>
                <a:gs pos="50000">
                  <a:srgbClr val="D5E3E9"/>
                </a:gs>
                <a:gs pos="0">
                  <a:srgbClr val="00A0E9"/>
                </a:gs>
                <a:gs pos="100000">
                  <a:srgbClr val="00A047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0A98F4E8-E58F-4EFB-A03C-8D6B38C6B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" y="118794"/>
            <a:ext cx="900000" cy="900000"/>
          </a:xfrm>
          <a:prstGeom prst="rect">
            <a:avLst/>
          </a:prstGeom>
        </p:spPr>
      </p:pic>
      <p:sp>
        <p:nvSpPr>
          <p:cNvPr id="42" name="Text Box 137">
            <a:extLst>
              <a:ext uri="{FF2B5EF4-FFF2-40B4-BE49-F238E27FC236}">
                <a16:creationId xmlns:a16="http://schemas.microsoft.com/office/drawing/2014/main" id="{89CACC8C-79DF-4F71-8E12-7B6E8D05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9950" y="1072714"/>
            <a:ext cx="9150350" cy="178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Ctr="1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dirty="0">
                <a:solidFill>
                  <a:srgbClr val="ED7D31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發表著作：</a:t>
            </a:r>
            <a:br>
              <a:rPr kumimoji="1" lang="en-US" altLang="zh-TW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篇期刊論文、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篇會議論文、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篇專書章節、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項美國專利</a:t>
            </a:r>
            <a:endParaRPr kumimoji="1" lang="en-US" altLang="zh-TW" sz="2200" dirty="0">
              <a:solidFill>
                <a:srgbClr val="7F00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引用次數：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2397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指數；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i10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指數：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https://reurl.cc/G5lL5v</a:t>
            </a:r>
            <a:endParaRPr kumimoji="1" lang="en-US" altLang="zh-TW" sz="2200" dirty="0">
              <a:solidFill>
                <a:srgbClr val="7F00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137">
            <a:extLst>
              <a:ext uri="{FF2B5EF4-FFF2-40B4-BE49-F238E27FC236}">
                <a16:creationId xmlns:a16="http://schemas.microsoft.com/office/drawing/2014/main" id="{1A8C3C90-9B95-4A2F-93BC-29CCF506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7016"/>
            <a:ext cx="9156700" cy="381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Ctr="1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dirty="0">
                <a:solidFill>
                  <a:srgbClr val="ED7D31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近五年重要獎項：</a:t>
            </a:r>
            <a:br>
              <a:rPr kumimoji="1" lang="en-US" altLang="zh-TW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國立中山大學特聘年輕學者，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2021~2027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年</a:t>
            </a:r>
            <a:endParaRPr kumimoji="1" lang="en-US" altLang="zh-TW" sz="2200" dirty="0">
              <a:solidFill>
                <a:srgbClr val="7F00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中國電機工程學會優秀青年電機工程師獎，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年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國科會電信學門計畫成果發表會優良海報展示獎，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2022~2025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年</a:t>
            </a:r>
            <a:endParaRPr kumimoji="1" lang="en-US" altLang="zh-TW" sz="2200" dirty="0">
              <a:solidFill>
                <a:srgbClr val="7F00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經濟部國家產業創新獎，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年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國科會吳大猷先生紀念獎，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年 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財團法人生技醫療科技政策研究中心第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18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屆國家新創獎，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年</a:t>
            </a:r>
            <a:endParaRPr kumimoji="1" lang="en-US" altLang="zh-TW" sz="2200" dirty="0">
              <a:solidFill>
                <a:srgbClr val="7F00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IEEE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台南分會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Young Professional Member Award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，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年</a:t>
            </a:r>
            <a:endParaRPr kumimoji="1" lang="en-US" altLang="zh-TW" sz="2200" dirty="0">
              <a:solidFill>
                <a:srgbClr val="7F007F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經濟部國家發明獎，</a:t>
            </a:r>
            <a:r>
              <a:rPr kumimoji="1" lang="en-US" altLang="zh-TW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2020</a:t>
            </a:r>
            <a:r>
              <a:rPr kumimoji="1" lang="zh-TW" altLang="en-US" sz="2200" dirty="0">
                <a:solidFill>
                  <a:srgbClr val="7F007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221148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3429</TotalTime>
  <Words>262</Words>
  <Application>Microsoft Office PowerPoint</Application>
  <PresentationFormat>如螢幕大小 (4:3)</PresentationFormat>
  <Paragraphs>27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標楷體</vt:lpstr>
      <vt:lpstr>Arial</vt:lpstr>
      <vt:lpstr>Calibri</vt:lpstr>
      <vt:lpstr>Calibri Light</vt:lpstr>
      <vt:lpstr>Tahoma</vt:lpstr>
      <vt:lpstr>Times New Roman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Fu-Kang Wang</dc:creator>
  <cp:lastModifiedBy>王 復康</cp:lastModifiedBy>
  <cp:revision>234</cp:revision>
  <cp:lastPrinted>2024-11-15T06:15:31Z</cp:lastPrinted>
  <dcterms:created xsi:type="dcterms:W3CDTF">2021-09-29T15:56:16Z</dcterms:created>
  <dcterms:modified xsi:type="dcterms:W3CDTF">2025-01-19T03:50:31Z</dcterms:modified>
</cp:coreProperties>
</file>